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5939-D3D2-4A88-96F2-2E79446C7385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3A3A-24C7-4589-9E29-E5520E7C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7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5939-D3D2-4A88-96F2-2E79446C7385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3A3A-24C7-4589-9E29-E5520E7C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7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5939-D3D2-4A88-96F2-2E79446C7385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3A3A-24C7-4589-9E29-E5520E7C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2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5939-D3D2-4A88-96F2-2E79446C7385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3A3A-24C7-4589-9E29-E5520E7C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3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5939-D3D2-4A88-96F2-2E79446C7385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3A3A-24C7-4589-9E29-E5520E7C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1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5939-D3D2-4A88-96F2-2E79446C7385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3A3A-24C7-4589-9E29-E5520E7C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0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5939-D3D2-4A88-96F2-2E79446C7385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3A3A-24C7-4589-9E29-E5520E7C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1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5939-D3D2-4A88-96F2-2E79446C7385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3A3A-24C7-4589-9E29-E5520E7C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6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5939-D3D2-4A88-96F2-2E79446C7385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3A3A-24C7-4589-9E29-E5520E7C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5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5939-D3D2-4A88-96F2-2E79446C7385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3A3A-24C7-4589-9E29-E5520E7C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6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5939-D3D2-4A88-96F2-2E79446C7385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3A3A-24C7-4589-9E29-E5520E7C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5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E5939-D3D2-4A88-96F2-2E79446C7385}" type="datetimeFigureOut">
              <a:rPr lang="en-US" smtClean="0"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B3A3A-24C7-4589-9E29-E5520E7C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4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0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10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0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10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10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Comic Sans MS" pitchFamily="66" charset="0"/>
              </a:rPr>
              <a:t>Les trois Barbichu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1800" dirty="0" smtClean="0">
                <a:latin typeface="Comic Sans MS" pitchFamily="66" charset="0"/>
              </a:rPr>
              <a:t>Conte norvégien</a:t>
            </a:r>
          </a:p>
          <a:p>
            <a:pPr marL="0" indent="0" algn="ctr">
              <a:buNone/>
            </a:pPr>
            <a:r>
              <a:rPr lang="fr-CA" sz="1800" dirty="0" smtClean="0">
                <a:latin typeface="Comic Sans MS" pitchFamily="66" charset="0"/>
              </a:rPr>
              <a:t>Illustrations d’Ellen Appleby</a:t>
            </a:r>
            <a:endParaRPr lang="en-US" sz="18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08909"/>
            <a:ext cx="5638800" cy="4229100"/>
          </a:xfrm>
          <a:prstGeom prst="rect">
            <a:avLst/>
          </a:prstGeom>
        </p:spPr>
      </p:pic>
      <p:pic>
        <p:nvPicPr>
          <p:cNvPr id="5" name="titr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593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4495800"/>
            <a:ext cx="7772400" cy="17526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fr-CA" sz="2700" dirty="0" smtClean="0">
                <a:solidFill>
                  <a:schemeClr val="tx1"/>
                </a:solidFill>
                <a:latin typeface="Comic Sans MS" pitchFamily="66" charset="0"/>
              </a:rPr>
              <a:t>Un peu plus tard, arrive le deuxième Barbichu. TIP, TOP! TIP, TOP! Le voici sur le pont. «QUI PASSE sur mon pont?» dit le troll.         </a:t>
            </a:r>
            <a:r>
              <a:rPr lang="fr-CA" sz="2000" dirty="0" smtClean="0">
                <a:solidFill>
                  <a:schemeClr val="tx1"/>
                </a:solidFill>
                <a:latin typeface="Comic Sans MS" pitchFamily="66" charset="0"/>
              </a:rPr>
              <a:t>p.12-13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1"/>
            <a:ext cx="7239000" cy="4038600"/>
          </a:xfrm>
          <a:prstGeom prst="rect">
            <a:avLst/>
          </a:prstGeom>
        </p:spPr>
      </p:pic>
      <p:pic>
        <p:nvPicPr>
          <p:cNvPr id="8" name="p 12-1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3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509" y="3429000"/>
            <a:ext cx="7772400" cy="275012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fr-CA" sz="2700" dirty="0" smtClean="0">
                <a:solidFill>
                  <a:schemeClr val="tx1"/>
                </a:solidFill>
                <a:latin typeface="Comic Sans MS" pitchFamily="66" charset="0"/>
              </a:rPr>
              <a:t>«Ce n’est que moi, dit le deuxième Barbichu. Je vais sur l’autre côté de la montagne pour brouter à ma faim », dit-il d’une voix assez forte. «Ah! Ah! Voilà un bon dîner. Je vais faire de toi qu’une bouchée»                                </a:t>
            </a:r>
            <a:r>
              <a:rPr lang="fr-CA" sz="2000" dirty="0" smtClean="0">
                <a:solidFill>
                  <a:schemeClr val="tx1"/>
                </a:solidFill>
                <a:latin typeface="Comic Sans MS" pitchFamily="66" charset="0"/>
              </a:rPr>
              <a:t>p.14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7239000" cy="2971800"/>
          </a:xfrm>
          <a:prstGeom prst="rect">
            <a:avLst/>
          </a:prstGeom>
        </p:spPr>
      </p:pic>
      <p:pic>
        <p:nvPicPr>
          <p:cNvPr id="9" name="p 1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5957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3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191000"/>
            <a:ext cx="7772400" cy="2286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fr-CA" sz="2700" dirty="0" smtClean="0">
                <a:solidFill>
                  <a:schemeClr val="tx1"/>
                </a:solidFill>
                <a:latin typeface="Comic Sans MS" pitchFamily="66" charset="0"/>
              </a:rPr>
              <a:t>«Oh non, ne me mange pas! Mon frère est bien plus gros pour faire un bon repas», dit le deuxième Barbichu. «D’accord, passe ton chemin», dit le troll.                                   </a:t>
            </a:r>
            <a:r>
              <a:rPr lang="fr-CA" sz="2000" dirty="0" smtClean="0">
                <a:solidFill>
                  <a:schemeClr val="tx1"/>
                </a:solidFill>
                <a:latin typeface="Comic Sans MS" pitchFamily="66" charset="0"/>
              </a:rPr>
              <a:t>p.15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391400" cy="3352800"/>
          </a:xfrm>
          <a:prstGeom prst="rect">
            <a:avLst/>
          </a:prstGeom>
        </p:spPr>
      </p:pic>
      <p:pic>
        <p:nvPicPr>
          <p:cNvPr id="4" name="p 1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55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3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772400" cy="1752600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50000"/>
              </a:lnSpc>
            </a:pPr>
            <a:r>
              <a:rPr lang="fr-CA" dirty="0" smtClean="0">
                <a:solidFill>
                  <a:schemeClr val="tx1"/>
                </a:solidFill>
                <a:latin typeface="Comic Sans MS" pitchFamily="66" charset="0"/>
              </a:rPr>
              <a:t>Un peu plus tard, arrive le gros Barbichu. TIP, TOP! TIP, TOP! Le voici sur le pont. «QUI PASSE sur mon pont?» dit le troll.       </a:t>
            </a:r>
            <a:r>
              <a:rPr lang="fr-CA" sz="2400" dirty="0" smtClean="0">
                <a:solidFill>
                  <a:schemeClr val="tx1"/>
                </a:solidFill>
                <a:latin typeface="Comic Sans MS" pitchFamily="66" charset="0"/>
              </a:rPr>
              <a:t>p.16-17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7315200" cy="4419600"/>
          </a:xfrm>
          <a:prstGeom prst="rect">
            <a:avLst/>
          </a:prstGeom>
        </p:spPr>
      </p:pic>
      <p:pic>
        <p:nvPicPr>
          <p:cNvPr id="5" name="p 16-1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70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4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772400" cy="1752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fr-CA" dirty="0" smtClean="0">
                <a:solidFill>
                  <a:schemeClr val="tx1"/>
                </a:solidFill>
                <a:latin typeface="Comic Sans MS" pitchFamily="66" charset="0"/>
              </a:rPr>
              <a:t>«C’est moi», dit le plus gros des Barbichu d’une voix tonnante.       </a:t>
            </a:r>
            <a:r>
              <a:rPr lang="fr-CA" sz="2000" dirty="0" smtClean="0">
                <a:solidFill>
                  <a:schemeClr val="tx1"/>
                </a:solidFill>
                <a:latin typeface="Comic Sans MS" pitchFamily="66" charset="0"/>
              </a:rPr>
              <a:t>p.18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"/>
            <a:ext cx="7239000" cy="4572000"/>
          </a:xfrm>
          <a:prstGeom prst="rect">
            <a:avLst/>
          </a:prstGeom>
        </p:spPr>
      </p:pic>
      <p:pic>
        <p:nvPicPr>
          <p:cNvPr id="6" name="p 1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8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572000"/>
            <a:ext cx="7772400" cy="1905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fr-CA" dirty="0" smtClean="0">
                <a:solidFill>
                  <a:schemeClr val="tx1"/>
                </a:solidFill>
                <a:latin typeface="Comic Sans MS" pitchFamily="66" charset="0"/>
              </a:rPr>
              <a:t>«Ah! Ah! Voilà un bon dîner. Je vais faire qu’une bouchée de toi», dit le troll.                                           </a:t>
            </a:r>
            <a:r>
              <a:rPr lang="fr-CA" sz="2400" dirty="0" smtClean="0">
                <a:solidFill>
                  <a:schemeClr val="tx1"/>
                </a:solidFill>
                <a:latin typeface="Comic Sans MS" pitchFamily="66" charset="0"/>
              </a:rPr>
              <a:t>p .19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7696200" cy="3962400"/>
          </a:xfrm>
          <a:prstGeom prst="rect">
            <a:avLst/>
          </a:prstGeom>
        </p:spPr>
      </p:pic>
      <p:pic>
        <p:nvPicPr>
          <p:cNvPr id="6" name="My recording _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2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072" y="3810000"/>
            <a:ext cx="8160328" cy="17526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fr-CA" sz="2700" dirty="0" smtClean="0">
                <a:solidFill>
                  <a:schemeClr val="tx1"/>
                </a:solidFill>
                <a:latin typeface="Comic Sans MS" pitchFamily="66" charset="0"/>
              </a:rPr>
              <a:t>«Essaie donc! J’ai deux grandes cornes effilées qui te transperceront sans hésiter. Et j’ai à côté de moi deux grosses pierres carrées qui t’écraseront en purée.»                                </a:t>
            </a:r>
            <a:r>
              <a:rPr lang="fr-CA" sz="2000" dirty="0" smtClean="0">
                <a:solidFill>
                  <a:schemeClr val="tx1"/>
                </a:solidFill>
                <a:latin typeface="Comic Sans MS" pitchFamily="66" charset="0"/>
              </a:rPr>
              <a:t>P.20-21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914400"/>
            <a:ext cx="39116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2" y="381000"/>
            <a:ext cx="3886200" cy="2895600"/>
          </a:xfrm>
          <a:prstGeom prst="rect">
            <a:avLst/>
          </a:prstGeom>
        </p:spPr>
      </p:pic>
      <p:pic>
        <p:nvPicPr>
          <p:cNvPr id="8" name="p 20-2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5127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5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772400" cy="1752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fr-CA" dirty="0" smtClean="0">
                <a:solidFill>
                  <a:schemeClr val="tx1"/>
                </a:solidFill>
                <a:latin typeface="Comic Sans MS" pitchFamily="66" charset="0"/>
              </a:rPr>
              <a:t>Aussitôt dit …                          </a:t>
            </a:r>
            <a:r>
              <a:rPr lang="fr-CA" sz="2000" dirty="0" smtClean="0">
                <a:solidFill>
                  <a:schemeClr val="tx1"/>
                </a:solidFill>
                <a:latin typeface="Comic Sans MS" pitchFamily="66" charset="0"/>
              </a:rPr>
              <a:t>p.22-23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7162800" cy="4114800"/>
          </a:xfrm>
          <a:prstGeom prst="rect">
            <a:avLst/>
          </a:prstGeom>
        </p:spPr>
      </p:pic>
      <p:pic>
        <p:nvPicPr>
          <p:cNvPr id="4" name="p 22-2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2400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772400" cy="1752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fr-CA" dirty="0" smtClean="0">
                <a:solidFill>
                  <a:schemeClr val="tx1"/>
                </a:solidFill>
                <a:latin typeface="Comic Sans MS" pitchFamily="66" charset="0"/>
              </a:rPr>
              <a:t>Aussitôt fait.                               </a:t>
            </a:r>
            <a:r>
              <a:rPr lang="fr-CA" sz="2000" dirty="0" smtClean="0">
                <a:solidFill>
                  <a:schemeClr val="tx1"/>
                </a:solidFill>
                <a:latin typeface="Comic Sans MS" pitchFamily="66" charset="0"/>
              </a:rPr>
              <a:t>p.24-25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6849"/>
            <a:ext cx="4114800" cy="4451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6582" y="753268"/>
            <a:ext cx="4451350" cy="3338513"/>
          </a:xfrm>
          <a:prstGeom prst="rect">
            <a:avLst/>
          </a:prstGeom>
        </p:spPr>
      </p:pic>
      <p:pic>
        <p:nvPicPr>
          <p:cNvPr id="8" name="p 2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91514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6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772400" cy="1752600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50000"/>
              </a:lnSpc>
            </a:pPr>
            <a:r>
              <a:rPr lang="fr-CA" dirty="0" smtClean="0">
                <a:solidFill>
                  <a:schemeClr val="tx1"/>
                </a:solidFill>
                <a:latin typeface="Comic Sans MS" pitchFamily="66" charset="0"/>
              </a:rPr>
              <a:t>Les trois Barbichu sont maintenant sur l’autre côté de la montagne. Gras et dodus ils broutent du matin au soir et du soir au matin … </a:t>
            </a:r>
            <a:r>
              <a:rPr lang="fr-CA" sz="2400" dirty="0" smtClean="0">
                <a:solidFill>
                  <a:schemeClr val="tx1"/>
                </a:solidFill>
                <a:latin typeface="Comic Sans MS" pitchFamily="66" charset="0"/>
              </a:rPr>
              <a:t>p.26-27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7391399" cy="4114800"/>
          </a:xfrm>
          <a:prstGeom prst="rect">
            <a:avLst/>
          </a:prstGeom>
        </p:spPr>
      </p:pic>
      <p:pic>
        <p:nvPicPr>
          <p:cNvPr id="4" name="p 26-2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9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772400" cy="2286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Trois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boucs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d</a:t>
            </a:r>
            <a:r>
              <a:rPr lang="fr-CA" dirty="0" err="1" smtClean="0">
                <a:solidFill>
                  <a:schemeClr val="tx1"/>
                </a:solidFill>
                <a:latin typeface="Comic Sans MS" pitchFamily="66" charset="0"/>
              </a:rPr>
              <a:t>écident</a:t>
            </a:r>
            <a:r>
              <a:rPr lang="fr-CA" dirty="0" smtClean="0">
                <a:solidFill>
                  <a:schemeClr val="tx1"/>
                </a:solidFill>
                <a:latin typeface="Comic Sans MS" pitchFamily="66" charset="0"/>
              </a:rPr>
              <a:t> un jour de se rendre sur l’autre côté de la montagne pour brouter à leur faim.                   </a:t>
            </a:r>
            <a:r>
              <a:rPr lang="fr-CA" sz="2000" dirty="0" smtClean="0">
                <a:solidFill>
                  <a:schemeClr val="tx1"/>
                </a:solidFill>
                <a:latin typeface="Comic Sans MS" pitchFamily="66" charset="0"/>
              </a:rPr>
              <a:t>p.1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60600" y="161637"/>
            <a:ext cx="4775200" cy="3724563"/>
          </a:xfrm>
          <a:prstGeom prst="rect">
            <a:avLst/>
          </a:prstGeom>
        </p:spPr>
      </p:pic>
      <p:pic>
        <p:nvPicPr>
          <p:cNvPr id="7" name="My recording _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199" y="5569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9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772400" cy="1752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fr-CA" dirty="0" smtClean="0">
                <a:solidFill>
                  <a:schemeClr val="tx1"/>
                </a:solidFill>
                <a:latin typeface="Comic Sans MS" pitchFamily="66" charset="0"/>
              </a:rPr>
              <a:t>Tout heureux d’avoir joué un tour au méchant troll.                             </a:t>
            </a:r>
            <a:r>
              <a:rPr lang="fr-CA" sz="2000" dirty="0" smtClean="0">
                <a:solidFill>
                  <a:schemeClr val="tx1"/>
                </a:solidFill>
                <a:latin typeface="Comic Sans MS" pitchFamily="66" charset="0"/>
              </a:rPr>
              <a:t>p.28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7010400" cy="4572000"/>
          </a:xfrm>
          <a:prstGeom prst="rect">
            <a:avLst/>
          </a:prstGeom>
        </p:spPr>
      </p:pic>
      <p:pic>
        <p:nvPicPr>
          <p:cNvPr id="5" name="p 2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62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3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572000"/>
            <a:ext cx="7772400" cy="1905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fr-CA" dirty="0" smtClean="0">
                <a:solidFill>
                  <a:schemeClr val="tx1"/>
                </a:solidFill>
                <a:latin typeface="Comic Sans MS" pitchFamily="66" charset="0"/>
              </a:rPr>
              <a:t>Leur barbichette pointue leur vaut le nom de Barbichu.                           </a:t>
            </a:r>
            <a:r>
              <a:rPr lang="fr-CA" sz="2000" dirty="0" smtClean="0">
                <a:solidFill>
                  <a:schemeClr val="tx1"/>
                </a:solidFill>
                <a:latin typeface="Comic Sans MS" pitchFamily="66" charset="0"/>
              </a:rPr>
              <a:t>p.2-3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9236" y="898813"/>
            <a:ext cx="4197928" cy="3148446"/>
          </a:xfrm>
          <a:prstGeom prst="rect">
            <a:avLst/>
          </a:prstGeom>
        </p:spPr>
      </p:pic>
      <p:pic>
        <p:nvPicPr>
          <p:cNvPr id="6" name="page 2-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6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267200"/>
            <a:ext cx="7772400" cy="2286000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En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chemin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ils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doivent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passer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sur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un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pont</a:t>
            </a:r>
            <a:r>
              <a:rPr lang="fr-CA" dirty="0" smtClean="0">
                <a:solidFill>
                  <a:schemeClr val="tx1"/>
                </a:solidFill>
                <a:latin typeface="Comic Sans MS" pitchFamily="66" charset="0"/>
              </a:rPr>
              <a:t>. Sous le pont, vit un méchant troll, avec des yeux grands comme des billes et un nez aussi gros qu’une quille.                                              </a:t>
            </a:r>
            <a:r>
              <a:rPr lang="fr-CA" sz="2400" dirty="0" smtClean="0">
                <a:solidFill>
                  <a:schemeClr val="tx1"/>
                </a:solidFill>
                <a:latin typeface="Comic Sans MS" pitchFamily="66" charset="0"/>
              </a:rPr>
              <a:t>p.4-5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049" y="749886"/>
            <a:ext cx="4114801" cy="308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8897" y="694357"/>
            <a:ext cx="4162424" cy="3121819"/>
          </a:xfrm>
          <a:prstGeom prst="rect">
            <a:avLst/>
          </a:prstGeom>
        </p:spPr>
      </p:pic>
      <p:pic>
        <p:nvPicPr>
          <p:cNvPr id="6" name="page 4-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6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772400" cy="2286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fr-CA" dirty="0" smtClean="0">
                <a:solidFill>
                  <a:schemeClr val="tx1"/>
                </a:solidFill>
                <a:latin typeface="Comic Sans MS" pitchFamily="66" charset="0"/>
              </a:rPr>
              <a:t>En premier, arrive petit Barbichu.</a:t>
            </a:r>
          </a:p>
          <a:p>
            <a:pPr algn="l"/>
            <a:r>
              <a:rPr lang="fr-CA" dirty="0" smtClean="0">
                <a:solidFill>
                  <a:schemeClr val="tx1"/>
                </a:solidFill>
                <a:latin typeface="Comic Sans MS" pitchFamily="66" charset="0"/>
              </a:rPr>
              <a:t>TIP, TOP! TIP, TOP!</a:t>
            </a:r>
          </a:p>
          <a:p>
            <a:pPr algn="l"/>
            <a:r>
              <a:rPr lang="fr-CA" dirty="0" smtClean="0">
                <a:solidFill>
                  <a:schemeClr val="tx1"/>
                </a:solidFill>
                <a:latin typeface="Comic Sans MS" pitchFamily="66" charset="0"/>
              </a:rPr>
              <a:t>Le voici sur le pont.                   </a:t>
            </a:r>
            <a:r>
              <a:rPr lang="fr-CA" sz="2000" dirty="0" smtClean="0">
                <a:solidFill>
                  <a:schemeClr val="tx1"/>
                </a:solidFill>
                <a:latin typeface="Comic Sans MS" pitchFamily="66" charset="0"/>
              </a:rPr>
              <a:t>p.6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6477000" cy="3429000"/>
          </a:xfrm>
          <a:prstGeom prst="rect">
            <a:avLst/>
          </a:prstGeom>
        </p:spPr>
      </p:pic>
      <p:pic>
        <p:nvPicPr>
          <p:cNvPr id="5" name="p 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91400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6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772400" cy="1752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fr-CA" dirty="0" smtClean="0">
                <a:solidFill>
                  <a:schemeClr val="tx1"/>
                </a:solidFill>
                <a:latin typeface="Comic Sans MS" pitchFamily="66" charset="0"/>
              </a:rPr>
              <a:t>«QUI PENSE passer sur mon pont?» grogne le méchant troll.                </a:t>
            </a:r>
            <a:r>
              <a:rPr lang="fr-CA" sz="2000" dirty="0" smtClean="0">
                <a:solidFill>
                  <a:schemeClr val="tx1"/>
                </a:solidFill>
                <a:latin typeface="Comic Sans MS" pitchFamily="66" charset="0"/>
              </a:rPr>
              <a:t>p.7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172200" cy="4629150"/>
          </a:xfrm>
          <a:prstGeom prst="rect">
            <a:avLst/>
          </a:prstGeom>
        </p:spPr>
      </p:pic>
      <p:pic>
        <p:nvPicPr>
          <p:cNvPr id="5" name="p 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6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7772400" cy="2743200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fr-CA" sz="2700" dirty="0" smtClean="0">
                <a:solidFill>
                  <a:schemeClr val="tx1"/>
                </a:solidFill>
                <a:latin typeface="Comic Sans MS" pitchFamily="66" charset="0"/>
              </a:rPr>
              <a:t>«Ce n’est que moi, dit petit Barbichu. Je vais sur l’autre côté de la montagne pour brouter à ma faim.» «Ah! Ah! Voilà un bon dîner. Je vais faire de toi qu’une bouchée», dit le troll. </a:t>
            </a:r>
            <a:r>
              <a:rPr lang="fr-CA" sz="2000" dirty="0" smtClean="0">
                <a:solidFill>
                  <a:schemeClr val="tx1"/>
                </a:solidFill>
                <a:latin typeface="Comic Sans MS" pitchFamily="66" charset="0"/>
              </a:rPr>
              <a:t>p.8-9</a:t>
            </a:r>
            <a:endParaRPr lang="en-US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lnSpc>
                <a:spcPct val="170000"/>
              </a:lnSpc>
            </a:pPr>
            <a:r>
              <a:rPr lang="fr-CA" sz="2700" dirty="0" smtClean="0">
                <a:solidFill>
                  <a:schemeClr val="tx1"/>
                </a:solidFill>
                <a:latin typeface="Comic Sans MS" pitchFamily="66" charset="0"/>
              </a:rPr>
              <a:t>            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7391400" cy="3124200"/>
          </a:xfrm>
          <a:prstGeom prst="rect">
            <a:avLst/>
          </a:prstGeom>
        </p:spPr>
      </p:pic>
      <p:pic>
        <p:nvPicPr>
          <p:cNvPr id="9" name="p 8-9!!!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772400" cy="1752600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50000"/>
              </a:lnSpc>
            </a:pPr>
            <a:r>
              <a:rPr lang="fr-CA" dirty="0" smtClean="0">
                <a:solidFill>
                  <a:schemeClr val="tx1"/>
                </a:solidFill>
                <a:latin typeface="Comic Sans MS" pitchFamily="66" charset="0"/>
              </a:rPr>
              <a:t>«Oh non, ne me mange pas! Je suis trop petit. Mon frère est bien plus gros pour faire un bon repas», dit petit Barbichu.                         </a:t>
            </a:r>
            <a:r>
              <a:rPr lang="fr-CA" sz="2400" dirty="0" smtClean="0">
                <a:solidFill>
                  <a:schemeClr val="tx1"/>
                </a:solidFill>
                <a:latin typeface="Comic Sans MS" pitchFamily="66" charset="0"/>
              </a:rPr>
              <a:t>p.10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543800" cy="4419600"/>
          </a:xfrm>
          <a:prstGeom prst="rect">
            <a:avLst/>
          </a:prstGeom>
        </p:spPr>
      </p:pic>
      <p:pic>
        <p:nvPicPr>
          <p:cNvPr id="5" name="p 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772400" cy="1752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fr-CA" dirty="0" smtClean="0">
                <a:solidFill>
                  <a:schemeClr val="tx1"/>
                </a:solidFill>
                <a:latin typeface="Comic Sans MS" pitchFamily="66" charset="0"/>
              </a:rPr>
              <a:t>«D’accord, passe ton chemin », dit le troll.                                            </a:t>
            </a:r>
            <a:r>
              <a:rPr lang="fr-CA" sz="2000" dirty="0" smtClean="0">
                <a:solidFill>
                  <a:schemeClr val="tx1"/>
                </a:solidFill>
                <a:latin typeface="Comic Sans MS" pitchFamily="66" charset="0"/>
              </a:rPr>
              <a:t>p.11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010400" cy="4419600"/>
          </a:xfrm>
          <a:prstGeom prst="rect">
            <a:avLst/>
          </a:prstGeom>
        </p:spPr>
      </p:pic>
      <p:pic>
        <p:nvPicPr>
          <p:cNvPr id="2" name="p 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93182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475</Words>
  <Application>Microsoft Office PowerPoint</Application>
  <PresentationFormat>On-screen Show (4:3)</PresentationFormat>
  <Paragraphs>25</Paragraphs>
  <Slides>20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Les trois Barbichu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GPPSD #2357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de Metz</dc:creator>
  <cp:lastModifiedBy>Ashleigh Barsalou</cp:lastModifiedBy>
  <cp:revision>16</cp:revision>
  <dcterms:created xsi:type="dcterms:W3CDTF">2012-11-30T20:32:21Z</dcterms:created>
  <dcterms:modified xsi:type="dcterms:W3CDTF">2014-08-02T20:26:37Z</dcterms:modified>
</cp:coreProperties>
</file>